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3" r:id="rId2"/>
    <p:sldId id="333" r:id="rId3"/>
    <p:sldId id="334" r:id="rId4"/>
    <p:sldId id="335" r:id="rId5"/>
    <p:sldId id="338" r:id="rId6"/>
    <p:sldId id="337" r:id="rId7"/>
    <p:sldId id="336" r:id="rId8"/>
    <p:sldId id="332" r:id="rId9"/>
    <p:sldId id="339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47D81-C458-4B20-BC10-5D2564FFE2BA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26B58-62CC-4606-AD76-65E0852A4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9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2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5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507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65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184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1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546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302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89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37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1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0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1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799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0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40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13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4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4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6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9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91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8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8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9A4-BC7E-4D7B-A092-2C0D2308F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601EF-5C46-42A7-81DE-1B591DD0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0B73B-DBA1-4B57-91A5-5736ADC8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AE64-0A84-4427-BFD3-622D8CA8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905C-1EFC-487B-82E0-F75B94F5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89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285E-B4EA-42C0-BD67-2CFA0A2A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915DC-44AC-4568-8D97-4AA87897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B8A5-AA06-435C-BBC8-621457F6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6F4B-1C9E-4DBE-8649-D6505E50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013F-3438-42EB-B6CE-5371FF3A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7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CA505-BD43-4E41-A6B4-87DC5B252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9828C-19D5-4001-89F0-4268C74C3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7776-EA2A-427D-AF72-14B39278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131E-886D-4AF6-9D7C-12BD6E15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AE6BA-F211-4201-8806-F30E3F76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3AED-AB8C-4EE7-9E27-D4C165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33E6-64AA-4281-B6A9-50706D2B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A9E1-183E-4AEC-8740-C8CFF90A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3D3C-54FB-488D-85BB-E1FC677A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9D73-BF30-4769-B084-4C76064A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0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C9F8-D91D-42DB-ABE5-6FDA6571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E13CC-C756-4469-A7B3-2F008191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93D7-C409-4CDC-B479-E57B47EE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9A29-8F99-492E-AECB-C728650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C557-AD01-46A5-8993-8EFDC8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4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9783-6260-42BB-916E-3810EB9A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BBAF-9BAF-4D3F-9AAB-D42AABF2D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8AEA4-AEA4-4BE7-BA6C-29DA8973C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D8B06-4BCF-486F-99AB-08481B81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D4059-16AC-499B-BA0B-A56F2A6B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A2B16-1AD5-481A-AAFE-CE2AE72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4A99-A52A-4221-87CB-44910FB0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B964-AA11-4629-AF0B-EE9B3587B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007C7-BCE2-4DD7-A48C-2CEEE217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6214B-681A-4EE6-ADA3-2FD2FB27E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C4BF7-BA0A-4F24-B3F3-F16A2CF26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55EC3-237F-4DEF-A653-A2756209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F5E5F-EE09-4B5B-BE92-507BB5BB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7E5F8-DB90-4495-9F44-5FD40E03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17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95BE-B652-4B5F-BC5B-36C0380C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3AF05-CFDE-49EC-86E2-7E7D30D9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2397D-FC62-4267-B27F-2DA0BFD5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04246-00B6-4AB3-BC0E-6E5643A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19FCB-0940-4296-9865-B70D1A9C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6D09C-0337-4820-BC9D-F1B644E9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35AF3-DD00-4C79-9C1B-10BB2E28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1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8E9A-4302-4E07-A54F-AE1308D5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05E99-6F84-43F0-A0AC-DA984A72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09B1D-10CC-4D44-BE7D-F4D321A1A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AB7F5-9482-48A3-B1EF-FA910FCE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BD2B-2AA1-43C3-AD10-3A9A8A59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2CD6C-5B5C-4F90-A15E-75F1BEF6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4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32D2-32CB-46CD-B3EB-BEEEF77D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4C59-9D2A-4839-8ED7-BB85078B5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6701E-BDB7-4A36-9B02-E57A948DB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8CB97-9933-42C1-9603-382C5F5F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16153-A3F2-454F-B83A-53751E6F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F347-F31F-4FB3-959A-9BA0FA53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1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BF938-CC96-4629-AEFF-5A191A0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BC18-6D88-435A-8A53-0EF01822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FC56B-D19D-4F8B-9C1F-26AE8469A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3066-C720-448F-A429-9180176EA3F1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1E0E-7D59-4873-8F64-67D69BD71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322A-9C38-4183-93C9-B799EF8D6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8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8159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Amenity- The Conflict and Benefit Between Nature and Human Activity</a:t>
            </a:r>
          </a:p>
        </p:txBody>
      </p:sp>
    </p:spTree>
    <p:extLst>
      <p:ext uri="{BB962C8B-B14F-4D97-AF65-F5344CB8AC3E}">
        <p14:creationId xmlns:p14="http://schemas.microsoft.com/office/powerpoint/2010/main" val="135139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earn History at Parker's Piece | Dawton Properties">
            <a:extLst>
              <a:ext uri="{FF2B5EF4-FFF2-40B4-BE49-F238E27FC236}">
                <a16:creationId xmlns:a16="http://schemas.microsoft.com/office/drawing/2014/main" id="{D3C6E3AE-FEFB-4684-8E4E-3E96B444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36" y="2570717"/>
            <a:ext cx="4187660" cy="2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Current Use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5" y="1380316"/>
            <a:ext cx="4293798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For hire for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Organised sports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General public use</a:t>
            </a:r>
          </a:p>
          <a:p>
            <a:endParaRPr lang="en-GB" sz="3600" dirty="0"/>
          </a:p>
        </p:txBody>
      </p:sp>
      <p:pic>
        <p:nvPicPr>
          <p:cNvPr id="2050" name="Picture 2" descr="Parker's Piece set to have more trees - and it'll be ideal for summer -  Cambridgeshire Live">
            <a:extLst>
              <a:ext uri="{FF2B5EF4-FFF2-40B4-BE49-F238E27FC236}">
                <a16:creationId xmlns:a16="http://schemas.microsoft.com/office/drawing/2014/main" id="{E4207A16-8524-4044-A47A-4ED286D8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632" y="1500586"/>
            <a:ext cx="4187661" cy="27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North Pole, Parker's Piece, Cambridge - Home | Facebook">
            <a:extLst>
              <a:ext uri="{FF2B5EF4-FFF2-40B4-BE49-F238E27FC236}">
                <a16:creationId xmlns:a16="http://schemas.microsoft.com/office/drawing/2014/main" id="{F66F2FDA-04CD-4032-9D5C-0650FBA58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64" y="4119158"/>
            <a:ext cx="2643709" cy="264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rkers Piece Cambridge High Resolution Stock Photography and Images - Alamy">
            <a:extLst>
              <a:ext uri="{FF2B5EF4-FFF2-40B4-BE49-F238E27FC236}">
                <a16:creationId xmlns:a16="http://schemas.microsoft.com/office/drawing/2014/main" id="{AE052842-8EA9-46F9-86BB-7D0B19D41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2" r="2282" b="31771"/>
          <a:stretch/>
        </p:blipFill>
        <p:spPr bwMode="auto">
          <a:xfrm>
            <a:off x="5730006" y="4946548"/>
            <a:ext cx="3627353" cy="18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9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Historic Significance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Significant commemorations since at least 1814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Creation of Association Football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Hobbs </a:t>
            </a:r>
            <a:r>
              <a:rPr lang="en-GB" sz="3600" dirty="0" err="1"/>
              <a:t>pavillion</a:t>
            </a:r>
            <a:endParaRPr lang="en-GB" sz="3600" dirty="0"/>
          </a:p>
          <a:p>
            <a:endParaRPr lang="en-GB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6D5804A-6AB5-4E21-A718-A0E7DBE8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78" y="1507872"/>
            <a:ext cx="4551362" cy="32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AMBRIDGE RULES 1848 FOOTBALL MEMORIAL – PARKERS PIECE, CAMBRIDGE - Hibbitt  Masonry Limited">
            <a:extLst>
              <a:ext uri="{FF2B5EF4-FFF2-40B4-BE49-F238E27FC236}">
                <a16:creationId xmlns:a16="http://schemas.microsoft.com/office/drawing/2014/main" id="{A919C165-481B-4540-8CD2-B9B61308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23" y="1518025"/>
            <a:ext cx="3489642" cy="34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i thai Archives - University of Cambridge">
            <a:extLst>
              <a:ext uri="{FF2B5EF4-FFF2-40B4-BE49-F238E27FC236}">
                <a16:creationId xmlns:a16="http://schemas.microsoft.com/office/drawing/2014/main" id="{9056C9B8-E430-4685-8891-BCABF0556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" r="1"/>
          <a:stretch/>
        </p:blipFill>
        <p:spPr bwMode="auto">
          <a:xfrm>
            <a:off x="6449063" y="4119158"/>
            <a:ext cx="3667439" cy="27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Significant Pressures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Damage to grass following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Excessive 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Litter</a:t>
            </a:r>
          </a:p>
          <a:p>
            <a:endParaRPr lang="en-GB" sz="3600" dirty="0"/>
          </a:p>
        </p:txBody>
      </p:sp>
      <p:pic>
        <p:nvPicPr>
          <p:cNvPr id="4098" name="Picture 2" descr="Residents sick of 'excessive damage' to Cambridge's open spaces back calls  for council officer to supervise events - Cambridgeshire Live">
            <a:extLst>
              <a:ext uri="{FF2B5EF4-FFF2-40B4-BE49-F238E27FC236}">
                <a16:creationId xmlns:a16="http://schemas.microsoft.com/office/drawing/2014/main" id="{456B3729-4D60-4605-A735-6C2E906A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83" y="1716568"/>
            <a:ext cx="4469447" cy="29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cial Touch – Cambridge Touch Association">
            <a:extLst>
              <a:ext uri="{FF2B5EF4-FFF2-40B4-BE49-F238E27FC236}">
                <a16:creationId xmlns:a16="http://schemas.microsoft.com/office/drawing/2014/main" id="{D7836DD2-3069-497E-A049-FA7A37FE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18" y="3814409"/>
            <a:ext cx="5416867" cy="30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itter crackdown as sunseekers set to dump trash in Cambridge parks amid  heatwave - Cambridgeshire Live">
            <a:extLst>
              <a:ext uri="{FF2B5EF4-FFF2-40B4-BE49-F238E27FC236}">
                <a16:creationId xmlns:a16="http://schemas.microsoft.com/office/drawing/2014/main" id="{AAB2C009-B076-41A7-B639-9A4FF5DA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77" y="1716568"/>
            <a:ext cx="4019716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Health and Safety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Mature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Cyclists and pedestrians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Hard ball sports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Drug misuse</a:t>
            </a:r>
          </a:p>
          <a:p>
            <a:endParaRPr lang="en-GB" sz="3600" dirty="0"/>
          </a:p>
        </p:txBody>
      </p:sp>
      <p:pic>
        <p:nvPicPr>
          <p:cNvPr id="6" name="Picture 4" descr="Learn History at Parker's Piece | Dawton Properties">
            <a:extLst>
              <a:ext uri="{FF2B5EF4-FFF2-40B4-BE49-F238E27FC236}">
                <a16:creationId xmlns:a16="http://schemas.microsoft.com/office/drawing/2014/main" id="{5F53C083-11C5-405D-A1CC-CEC65EBC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60" y="3850677"/>
            <a:ext cx="4187660" cy="2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rker's Piece – Cambridge Cycling Campaign">
            <a:extLst>
              <a:ext uri="{FF2B5EF4-FFF2-40B4-BE49-F238E27FC236}">
                <a16:creationId xmlns:a16="http://schemas.microsoft.com/office/drawing/2014/main" id="{D2982850-0C94-4168-BE2C-2CB83731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720" y="1662031"/>
            <a:ext cx="3462596" cy="217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ore than 1,000 discarded needles found in Wolverhampton, but the number is  falling | Express &amp; Star">
            <a:extLst>
              <a:ext uri="{FF2B5EF4-FFF2-40B4-BE49-F238E27FC236}">
                <a16:creationId xmlns:a16="http://schemas.microsoft.com/office/drawing/2014/main" id="{EB6EA156-3A9B-4B82-A512-B25B4702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701995"/>
            <a:ext cx="3840480" cy="25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rker's Piece (Cambridge) - All You Need to Know BEFORE You Go">
            <a:extLst>
              <a:ext uri="{FF2B5EF4-FFF2-40B4-BE49-F238E27FC236}">
                <a16:creationId xmlns:a16="http://schemas.microsoft.com/office/drawing/2014/main" id="{F5CB82AA-3D0C-42C4-BDC6-D1E3FB1C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646791"/>
            <a:ext cx="4592320" cy="30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0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Additional Facilities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Public toilets with needle bins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Cricket changing facilities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Benches</a:t>
            </a:r>
          </a:p>
          <a:p>
            <a:endParaRPr lang="en-GB" sz="3600" dirty="0"/>
          </a:p>
        </p:txBody>
      </p:sp>
      <p:pic>
        <p:nvPicPr>
          <p:cNvPr id="6146" name="Picture 2" descr="Historic Core Appraisal 2016 Parker's Piece">
            <a:extLst>
              <a:ext uri="{FF2B5EF4-FFF2-40B4-BE49-F238E27FC236}">
                <a16:creationId xmlns:a16="http://schemas.microsoft.com/office/drawing/2014/main" id="{A211736E-9378-453F-9A9A-29AA6B6F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568" y="2779298"/>
            <a:ext cx="4457700" cy="41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i thai Archives - University of Cambridge">
            <a:extLst>
              <a:ext uri="{FF2B5EF4-FFF2-40B4-BE49-F238E27FC236}">
                <a16:creationId xmlns:a16="http://schemas.microsoft.com/office/drawing/2014/main" id="{B3D014B0-4C52-4A86-B743-B0F4020C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9"/>
          <a:stretch/>
        </p:blipFill>
        <p:spPr bwMode="auto">
          <a:xfrm>
            <a:off x="5328137" y="1380316"/>
            <a:ext cx="2432369" cy="412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rkers Piece Cambridge United Kingdom March Stock Photo (Edit Now)  632196209">
            <a:extLst>
              <a:ext uri="{FF2B5EF4-FFF2-40B4-BE49-F238E27FC236}">
                <a16:creationId xmlns:a16="http://schemas.microsoft.com/office/drawing/2014/main" id="{AD719B0D-74EF-47CC-9C20-DDC4E551C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9496"/>
          <a:stretch/>
        </p:blipFill>
        <p:spPr bwMode="auto">
          <a:xfrm>
            <a:off x="8667717" y="954891"/>
            <a:ext cx="3524283" cy="3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3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Management Costs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5677476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Grass maintenance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Buildings maintenance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Tree maintenance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Litter removal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Biodiversity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sz="3600" dirty="0"/>
          </a:p>
        </p:txBody>
      </p:sp>
      <p:pic>
        <p:nvPicPr>
          <p:cNvPr id="6146" name="Picture 2" descr="Historic Core Appraisal 2016 Parker's Piece">
            <a:extLst>
              <a:ext uri="{FF2B5EF4-FFF2-40B4-BE49-F238E27FC236}">
                <a16:creationId xmlns:a16="http://schemas.microsoft.com/office/drawing/2014/main" id="{A211736E-9378-453F-9A9A-29AA6B6F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568" y="2779298"/>
            <a:ext cx="4457700" cy="41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i thai Archives - University of Cambridge">
            <a:extLst>
              <a:ext uri="{FF2B5EF4-FFF2-40B4-BE49-F238E27FC236}">
                <a16:creationId xmlns:a16="http://schemas.microsoft.com/office/drawing/2014/main" id="{B3D014B0-4C52-4A86-B743-B0F4020C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9"/>
          <a:stretch/>
        </p:blipFill>
        <p:spPr bwMode="auto">
          <a:xfrm>
            <a:off x="5852160" y="1364798"/>
            <a:ext cx="2432369" cy="412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rkers Piece Cambridge United Kingdom March Stock Photo (Edit Now)  632196209">
            <a:extLst>
              <a:ext uri="{FF2B5EF4-FFF2-40B4-BE49-F238E27FC236}">
                <a16:creationId xmlns:a16="http://schemas.microsoft.com/office/drawing/2014/main" id="{AD719B0D-74EF-47CC-9C20-DDC4E551C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9496"/>
          <a:stretch/>
        </p:blipFill>
        <p:spPr bwMode="auto">
          <a:xfrm>
            <a:off x="8667717" y="954891"/>
            <a:ext cx="3524283" cy="3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0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The Future </a:t>
            </a:r>
            <a:r>
              <a:rPr lang="en-GB" sz="2700" dirty="0"/>
              <a:t>(https://www.cambridge.gov.uk/media/5778/parkers-piece-conservation-plan.pdf)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DE43D-F35B-4C0F-996E-9A5D8289D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7" t="18963" r="2583" b="20296"/>
          <a:stretch/>
        </p:blipFill>
        <p:spPr>
          <a:xfrm>
            <a:off x="1666240" y="2062480"/>
            <a:ext cx="905256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9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25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2, Grantchester Meadows</a:t>
            </a:r>
          </a:p>
        </p:txBody>
      </p:sp>
    </p:spTree>
    <p:extLst>
      <p:ext uri="{BB962C8B-B14F-4D97-AF65-F5344CB8AC3E}">
        <p14:creationId xmlns:p14="http://schemas.microsoft.com/office/powerpoint/2010/main" val="344314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B05C-7737-44CA-86D0-1BE96559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6" t="28466" r="33697" b="14602"/>
          <a:stretch/>
        </p:blipFill>
        <p:spPr>
          <a:xfrm>
            <a:off x="-136816" y="999203"/>
            <a:ext cx="6740567" cy="588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C68B1-4111-40B2-8247-9BC1FA0B7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53" t="13101" r="18037" b="9383"/>
          <a:stretch/>
        </p:blipFill>
        <p:spPr>
          <a:xfrm>
            <a:off x="6370320" y="71120"/>
            <a:ext cx="5577840" cy="5787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0" y="5532437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1899 - 2021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4EFA5B-BA7D-4369-945D-D64D1A5F4F01}"/>
              </a:ext>
            </a:extLst>
          </p:cNvPr>
          <p:cNvSpPr/>
          <p:nvPr/>
        </p:nvSpPr>
        <p:spPr>
          <a:xfrm rot="966784">
            <a:off x="1072248" y="3934860"/>
            <a:ext cx="759125" cy="21981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CE30C-6F0B-4BB6-A50A-E940DE243FA2}"/>
              </a:ext>
            </a:extLst>
          </p:cNvPr>
          <p:cNvSpPr/>
          <p:nvPr/>
        </p:nvSpPr>
        <p:spPr>
          <a:xfrm rot="1319654">
            <a:off x="7063406" y="3260784"/>
            <a:ext cx="759125" cy="15521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01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Management and Ownership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303252"/>
            <a:ext cx="9875808" cy="3761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Land owned by King’s College Cambridge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Managed by the college and Trumpington Farm which has grazing rites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Also a public bridleway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River owned by ‘The Crown’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River managed by the Environment Agency on behalf of DEFRA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Subject to byelaws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73085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What is Amenity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3001934"/>
            <a:ext cx="9875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Something, such as a swimming pool or shopping centre, that is intended to make life more pleasant or comfortable for the people in a town, hotel, or other place: (Cambridge Dictionary)</a:t>
            </a:r>
          </a:p>
        </p:txBody>
      </p:sp>
    </p:spTree>
    <p:extLst>
      <p:ext uri="{BB962C8B-B14F-4D97-AF65-F5344CB8AC3E}">
        <p14:creationId xmlns:p14="http://schemas.microsoft.com/office/powerpoint/2010/main" val="350591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Current Use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5" y="1380316"/>
            <a:ext cx="4293798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Farming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Organised sport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General public use</a:t>
            </a:r>
          </a:p>
          <a:p>
            <a:endParaRPr lang="en-GB" sz="3600" dirty="0"/>
          </a:p>
        </p:txBody>
      </p:sp>
      <p:pic>
        <p:nvPicPr>
          <p:cNvPr id="7170" name="Picture 2" descr="Visit: River Cam and the Grantchester Meadows, Cambridgeshire -  Countryfile.com">
            <a:extLst>
              <a:ext uri="{FF2B5EF4-FFF2-40B4-BE49-F238E27FC236}">
                <a16:creationId xmlns:a16="http://schemas.microsoft.com/office/drawing/2014/main" id="{4CC569FC-8470-4844-9390-C7428E09B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600903"/>
            <a:ext cx="4682807" cy="31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terested in Playing Friendly Cricket on a Superb Ground in Cambridge? – Grantchester  Cricket Club">
            <a:extLst>
              <a:ext uri="{FF2B5EF4-FFF2-40B4-BE49-F238E27FC236}">
                <a16:creationId xmlns:a16="http://schemas.microsoft.com/office/drawing/2014/main" id="{2C75F98C-95F1-4A11-B266-818FBEBB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791" y="3741805"/>
            <a:ext cx="4402244" cy="31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d Poll cattle, Grantchester Meadows | Red Poll bullocks gr… | Flickr">
            <a:extLst>
              <a:ext uri="{FF2B5EF4-FFF2-40B4-BE49-F238E27FC236}">
                <a16:creationId xmlns:a16="http://schemas.microsoft.com/office/drawing/2014/main" id="{9139E96D-4AE5-4AC9-A592-749CA075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791" y="1716568"/>
            <a:ext cx="3534100" cy="26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42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Historic Significance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Favourite haunt of Lord Byron, Rupert Brooke, Virginia Wolf, Maynard Keynes and others</a:t>
            </a:r>
          </a:p>
          <a:p>
            <a:endParaRPr lang="en-GB" sz="3600" dirty="0"/>
          </a:p>
        </p:txBody>
      </p:sp>
      <p:pic>
        <p:nvPicPr>
          <p:cNvPr id="8194" name="Picture 2" descr="Rupert Brooke | British writer | Britannica">
            <a:extLst>
              <a:ext uri="{FF2B5EF4-FFF2-40B4-BE49-F238E27FC236}">
                <a16:creationId xmlns:a16="http://schemas.microsoft.com/office/drawing/2014/main" id="{E84D6CA6-32CF-4A12-B710-40F2E909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89" y="2306638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ord Byron | Biography, Poems, Don Juan, Daughter, &amp; Facts | Britannica">
            <a:extLst>
              <a:ext uri="{FF2B5EF4-FFF2-40B4-BE49-F238E27FC236}">
                <a16:creationId xmlns:a16="http://schemas.microsoft.com/office/drawing/2014/main" id="{A7910441-308E-4F3C-90D3-08FF640C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41" y="1737908"/>
            <a:ext cx="1914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irginia Woolf - Wikipedia">
            <a:extLst>
              <a:ext uri="{FF2B5EF4-FFF2-40B4-BE49-F238E27FC236}">
                <a16:creationId xmlns:a16="http://schemas.microsoft.com/office/drawing/2014/main" id="{C58E05CE-FD5B-407E-91E4-FFF54B64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8" y="3506788"/>
            <a:ext cx="1828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John Maynard Keynes: Great Economist, Terrible Currency Trader - The New  York Times">
            <a:extLst>
              <a:ext uri="{FF2B5EF4-FFF2-40B4-BE49-F238E27FC236}">
                <a16:creationId xmlns:a16="http://schemas.microsoft.com/office/drawing/2014/main" id="{8994EF36-5297-43C1-9C41-EA83655E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38" y="4754563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9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Significant Pressures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Litter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Bank erosion</a:t>
            </a:r>
          </a:p>
          <a:p>
            <a:endParaRPr lang="en-GB" sz="3600" dirty="0"/>
          </a:p>
        </p:txBody>
      </p:sp>
      <p:pic>
        <p:nvPicPr>
          <p:cNvPr id="9220" name="Picture 4" descr="Grantchester Meadows – Cam Valley Forum">
            <a:extLst>
              <a:ext uri="{FF2B5EF4-FFF2-40B4-BE49-F238E27FC236}">
                <a16:creationId xmlns:a16="http://schemas.microsoft.com/office/drawing/2014/main" id="{FF8007EC-3F66-4F60-8D99-CD0BE918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5" y="3027680"/>
            <a:ext cx="5811520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ictures show Grantchester Meadows covered in litter after groups flout  lockdown rules - Cambridgeshire Live">
            <a:extLst>
              <a:ext uri="{FF2B5EF4-FFF2-40B4-BE49-F238E27FC236}">
                <a16:creationId xmlns:a16="http://schemas.microsoft.com/office/drawing/2014/main" id="{489743B3-BE53-4E43-B1A2-6A06E54F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83263"/>
            <a:ext cx="5032375" cy="26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20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Health and Safety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Mature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Drug misuse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River water 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Drowning</a:t>
            </a:r>
          </a:p>
          <a:p>
            <a:endParaRPr lang="en-GB" sz="3600" dirty="0"/>
          </a:p>
        </p:txBody>
      </p:sp>
      <p:pic>
        <p:nvPicPr>
          <p:cNvPr id="5124" name="Picture 4" descr="More than 1,000 discarded needles found in Wolverhampton, but the number is  falling | Express &amp; Star">
            <a:extLst>
              <a:ext uri="{FF2B5EF4-FFF2-40B4-BE49-F238E27FC236}">
                <a16:creationId xmlns:a16="http://schemas.microsoft.com/office/drawing/2014/main" id="{EB6EA156-3A9B-4B82-A512-B25B4702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701995"/>
            <a:ext cx="3840480" cy="25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Grantchester - Wikipedia">
            <a:extLst>
              <a:ext uri="{FF2B5EF4-FFF2-40B4-BE49-F238E27FC236}">
                <a16:creationId xmlns:a16="http://schemas.microsoft.com/office/drawing/2014/main" id="{691B08BF-99F2-4610-98A9-F007E962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05" y="1613338"/>
            <a:ext cx="3694955" cy="27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68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Additional Facilities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4738057" y="1380316"/>
            <a:ext cx="4722435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None!</a:t>
            </a:r>
          </a:p>
          <a:p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06791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Management Costs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74684" y="1380316"/>
            <a:ext cx="5677476" cy="5477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River bank maintenance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Tree maintenance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Litter removal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Biodiversity improvements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sz="3600" dirty="0"/>
          </a:p>
        </p:txBody>
      </p:sp>
      <p:pic>
        <p:nvPicPr>
          <p:cNvPr id="7" name="Picture 4" descr="Grantchester Meadows – Cam Valley Forum">
            <a:extLst>
              <a:ext uri="{FF2B5EF4-FFF2-40B4-BE49-F238E27FC236}">
                <a16:creationId xmlns:a16="http://schemas.microsoft.com/office/drawing/2014/main" id="{794A5217-524C-497E-8A58-DFA64408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80" y="3281680"/>
            <a:ext cx="5811520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s show Grantchester Meadows covered in litter after groups flout  lockdown rules - Cambridgeshire Live">
            <a:extLst>
              <a:ext uri="{FF2B5EF4-FFF2-40B4-BE49-F238E27FC236}">
                <a16:creationId xmlns:a16="http://schemas.microsoft.com/office/drawing/2014/main" id="{F6E80582-1515-4E77-B188-F7775B9C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15" y="1606554"/>
            <a:ext cx="3762785" cy="19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rantchester - Wikipedia">
            <a:extLst>
              <a:ext uri="{FF2B5EF4-FFF2-40B4-BE49-F238E27FC236}">
                <a16:creationId xmlns:a16="http://schemas.microsoft.com/office/drawing/2014/main" id="{3AB3F416-4350-48A2-B338-C07EDEFB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1613406"/>
            <a:ext cx="2910484" cy="2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84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The Future </a:t>
            </a:r>
            <a:r>
              <a:rPr lang="en-GB" sz="2700" dirty="0"/>
              <a:t>(https://www.kings.cam.ac.uk/news/2021/statement-grantchester-meadows)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BAAC9-0250-4B95-9CF0-60FFB451B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6" r="1453" b="5701"/>
          <a:stretch/>
        </p:blipFill>
        <p:spPr>
          <a:xfrm>
            <a:off x="1569973" y="1716568"/>
            <a:ext cx="9852838" cy="50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Types of Amenity Landscape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208362"/>
            <a:ext cx="9875808" cy="3856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Playing fields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Parks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Ornamental gardens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Woodland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Moorland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Rivers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Ponds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Lakes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3404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Two Important Aspects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303252"/>
            <a:ext cx="9875808" cy="3761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Managed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Public Access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3189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Value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303252"/>
            <a:ext cx="9875808" cy="3761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Mental and physical health of the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Historic value (stories to tell)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8987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Other Considerations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303252"/>
            <a:ext cx="9875808" cy="3761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Biodiversity and Natural Capital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Public pressure on the resource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Management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Health and safety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9657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25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1, Parkers Piece</a:t>
            </a:r>
          </a:p>
        </p:txBody>
      </p:sp>
    </p:spTree>
    <p:extLst>
      <p:ext uri="{BB962C8B-B14F-4D97-AF65-F5344CB8AC3E}">
        <p14:creationId xmlns:p14="http://schemas.microsoft.com/office/powerpoint/2010/main" val="130014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B05C-7737-44CA-86D0-1BE96559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6" t="28466" r="33697" b="14602"/>
          <a:stretch/>
        </p:blipFill>
        <p:spPr>
          <a:xfrm>
            <a:off x="-136816" y="999203"/>
            <a:ext cx="6740567" cy="588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C68B1-4111-40B2-8247-9BC1FA0B7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53" t="13101" r="18037" b="9383"/>
          <a:stretch/>
        </p:blipFill>
        <p:spPr>
          <a:xfrm>
            <a:off x="6370320" y="71120"/>
            <a:ext cx="5577840" cy="5787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0" y="5532437"/>
            <a:ext cx="3233468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Cambridge 1899 - 2021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4EFA5B-BA7D-4369-945D-D64D1A5F4F01}"/>
              </a:ext>
            </a:extLst>
          </p:cNvPr>
          <p:cNvSpPr/>
          <p:nvPr/>
        </p:nvSpPr>
        <p:spPr>
          <a:xfrm>
            <a:off x="2737190" y="3234905"/>
            <a:ext cx="759125" cy="7763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CE30C-6F0B-4BB6-A50A-E940DE243FA2}"/>
              </a:ext>
            </a:extLst>
          </p:cNvPr>
          <p:cNvSpPr/>
          <p:nvPr/>
        </p:nvSpPr>
        <p:spPr>
          <a:xfrm>
            <a:off x="8306979" y="2489443"/>
            <a:ext cx="759125" cy="7763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20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391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Management and Ownership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4E159D-23C7-484A-8E32-D7DD5CB31FFD}"/>
              </a:ext>
            </a:extLst>
          </p:cNvPr>
          <p:cNvSpPr txBox="1">
            <a:spLocks/>
          </p:cNvSpPr>
          <p:nvPr/>
        </p:nvSpPr>
        <p:spPr>
          <a:xfrm>
            <a:off x="1158096" y="2303252"/>
            <a:ext cx="9875808" cy="3761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Transferred from Trinity College to ‘Corporation’ property (City Council) in 1613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To be managed as Common Land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Subject to byelaws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1316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387</Words>
  <Application>Microsoft Office PowerPoint</Application>
  <PresentationFormat>Widescreen</PresentationFormat>
  <Paragraphs>114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Amenity- The Conflict and Benefit Between Nature and Human Activity</vt:lpstr>
      <vt:lpstr>What is Amenity</vt:lpstr>
      <vt:lpstr>Types of Amenity Landscape</vt:lpstr>
      <vt:lpstr>Two Important Aspects</vt:lpstr>
      <vt:lpstr>Value</vt:lpstr>
      <vt:lpstr>Other Considerations</vt:lpstr>
      <vt:lpstr>Example 1, Parkers Piece</vt:lpstr>
      <vt:lpstr>Cambridge 1899 - 2021</vt:lpstr>
      <vt:lpstr>Management and Ownership</vt:lpstr>
      <vt:lpstr>Current Use</vt:lpstr>
      <vt:lpstr>Historic Significance</vt:lpstr>
      <vt:lpstr>Significant Pressures</vt:lpstr>
      <vt:lpstr>Health and Safety</vt:lpstr>
      <vt:lpstr>Additional Facilities</vt:lpstr>
      <vt:lpstr>Management Costs</vt:lpstr>
      <vt:lpstr>The Future (https://www.cambridge.gov.uk/media/5778/parkers-piece-conservation-plan.pdf)</vt:lpstr>
      <vt:lpstr>Example 2, Grantchester Meadows</vt:lpstr>
      <vt:lpstr>Cambridge 1899 - 2021</vt:lpstr>
      <vt:lpstr>Management and Ownership</vt:lpstr>
      <vt:lpstr>Current Use</vt:lpstr>
      <vt:lpstr>Historic Significance</vt:lpstr>
      <vt:lpstr>Significant Pressures</vt:lpstr>
      <vt:lpstr>Health and Safety</vt:lpstr>
      <vt:lpstr>Additional Facilities</vt:lpstr>
      <vt:lpstr>Management Costs</vt:lpstr>
      <vt:lpstr>The Future (https://www.kings.cam.ac.uk/news/2021/statement-grantchester-meadows)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Norfolk, Olivia</dc:creator>
  <cp:lastModifiedBy>Marcus Travers</cp:lastModifiedBy>
  <cp:revision>16</cp:revision>
  <dcterms:created xsi:type="dcterms:W3CDTF">2020-10-21T09:09:11Z</dcterms:created>
  <dcterms:modified xsi:type="dcterms:W3CDTF">2022-02-24T09:09:22Z</dcterms:modified>
</cp:coreProperties>
</file>